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9" r:id="rId1"/>
  </p:sldMasterIdLst>
  <p:notesMasterIdLst>
    <p:notesMasterId r:id="rId22"/>
  </p:notesMasterIdLst>
  <p:sldIdLst>
    <p:sldId id="275"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76" autoAdjust="0"/>
    <p:restoredTop sz="77168"/>
  </p:normalViewPr>
  <p:slideViewPr>
    <p:cSldViewPr snapToGrid="0">
      <p:cViewPr varScale="1">
        <p:scale>
          <a:sx n="97" d="100"/>
          <a:sy n="97" d="100"/>
        </p:scale>
        <p:origin x="142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ko-Kore-US"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3EFC5F-3331-5349-A108-28B1FDE5BBB3}" type="datetimeFigureOut">
              <a:rPr kumimoji="1" lang="ko-Kore-US" altLang="en-US" smtClean="0"/>
              <a:t>2020. 2. 23.</a:t>
            </a:fld>
            <a:endParaRPr kumimoji="1" lang="ko-Kore-US"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ore-US"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US"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ko-Kore-US"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D4704E-20B6-BD45-A684-1924EB1E8392}" type="slidenum">
              <a:rPr kumimoji="1" lang="ko-Kore-US" altLang="en-US" smtClean="0"/>
              <a:t>‹#›</a:t>
            </a:fld>
            <a:endParaRPr kumimoji="1" lang="ko-Kore-US" altLang="en-US"/>
          </a:p>
        </p:txBody>
      </p:sp>
    </p:spTree>
    <p:extLst>
      <p:ext uri="{BB962C8B-B14F-4D97-AF65-F5344CB8AC3E}">
        <p14:creationId xmlns:p14="http://schemas.microsoft.com/office/powerpoint/2010/main" val="689684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Hello, my name is SK Kim. Today, I am going to introduce my business. The name of the business will be blessings house nursing home also known as (BHNH). </a:t>
            </a:r>
          </a:p>
          <a:p>
            <a:r>
              <a:rPr kumimoji="1" lang="en-US" altLang="ko-Kore-US" dirty="0"/>
              <a:t>It is a business that will be providing daily assistance to the aged members in the community with various diseases common with the aged. </a:t>
            </a:r>
            <a:endParaRPr kumimoji="1" lang="ko-Kore-US" altLang="en-US"/>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a:t>
            </a:fld>
            <a:endParaRPr kumimoji="1" lang="ko-Kore-US" altLang="en-US"/>
          </a:p>
        </p:txBody>
      </p:sp>
    </p:spTree>
    <p:extLst>
      <p:ext uri="{BB962C8B-B14F-4D97-AF65-F5344CB8AC3E}">
        <p14:creationId xmlns:p14="http://schemas.microsoft.com/office/powerpoint/2010/main" val="7012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It will provide mobile nursing services for these aged people at the age of 60 or above in the society. Some of the conditions that the healthcare-related business will be addressing will be arthritis, dementia, and Alzheimer</a:t>
            </a:r>
            <a:r>
              <a:rPr kumimoji="1" lang="ko-Kore-US" altLang="en-US"/>
              <a:t>’</a:t>
            </a:r>
            <a:r>
              <a:rPr kumimoji="1" lang="en-US" altLang="ko-Kore-US" dirty="0"/>
              <a:t>s disease. </a:t>
            </a:r>
            <a:endParaRPr kumimoji="1" lang="ko-Kore-US" altLang="en-US"/>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2</a:t>
            </a:fld>
            <a:endParaRPr kumimoji="1" lang="ko-Kore-US" altLang="en-US"/>
          </a:p>
        </p:txBody>
      </p:sp>
    </p:spTree>
    <p:extLst>
      <p:ext uri="{BB962C8B-B14F-4D97-AF65-F5344CB8AC3E}">
        <p14:creationId xmlns:p14="http://schemas.microsoft.com/office/powerpoint/2010/main" val="908219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ore-US" sz="1200" kern="1200" dirty="0">
                <a:solidFill>
                  <a:schemeClr val="tx1"/>
                </a:solidFill>
                <a:effectLst/>
                <a:latin typeface="+mn-lt"/>
                <a:ea typeface="+mn-ea"/>
                <a:cs typeface="+mn-cs"/>
              </a:rPr>
              <a:t>It is important to note that most of the activities of the business will be mobile, and it will serve all the known aged persons in the community. Once they signed up in the application, they are able to be assign assistance at the certain period of time. So that members would have healthcare system or help at their home. </a:t>
            </a:r>
            <a:endParaRPr kumimoji="1" lang="ko-Kore-US" altLang="en-US"/>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3</a:t>
            </a:fld>
            <a:endParaRPr kumimoji="1" lang="ko-Kore-US" altLang="en-US"/>
          </a:p>
        </p:txBody>
      </p:sp>
    </p:spTree>
    <p:extLst>
      <p:ext uri="{BB962C8B-B14F-4D97-AF65-F5344CB8AC3E}">
        <p14:creationId xmlns:p14="http://schemas.microsoft.com/office/powerpoint/2010/main" val="3196854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ore-US" sz="1200" kern="1200" dirty="0">
                <a:solidFill>
                  <a:schemeClr val="tx1"/>
                </a:solidFill>
                <a:effectLst/>
                <a:latin typeface="+mn-lt"/>
                <a:ea typeface="+mn-ea"/>
                <a:cs typeface="+mn-cs"/>
              </a:rPr>
              <a:t>This social entrepreneurship will be involving providing the solution to the problem of age-related diseases in the community. The business will be looking forward to making profits, the company will be a solution to a problem related to the community. Therefore, the business will be directly a great help.</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4</a:t>
            </a:fld>
            <a:endParaRPr kumimoji="1" lang="ko-Kore-US" altLang="en-US"/>
          </a:p>
        </p:txBody>
      </p:sp>
    </p:spTree>
    <p:extLst>
      <p:ext uri="{BB962C8B-B14F-4D97-AF65-F5344CB8AC3E}">
        <p14:creationId xmlns:p14="http://schemas.microsoft.com/office/powerpoint/2010/main" val="415786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ore-US" sz="1200" kern="1200" dirty="0">
                <a:solidFill>
                  <a:schemeClr val="tx1"/>
                </a:solidFill>
                <a:effectLst/>
                <a:latin typeface="+mn-lt"/>
                <a:ea typeface="+mn-ea"/>
                <a:cs typeface="+mn-cs"/>
              </a:rPr>
              <a:t> It is important that before you venture into any business, you look at the dynamics that move it. These dynamics can be political, social, as well as economical in nature (</a:t>
            </a:r>
            <a:r>
              <a:rPr lang="ko-Kore-US" altLang="ko-Kore-US" sz="1200" kern="1200" dirty="0">
                <a:solidFill>
                  <a:schemeClr val="tx1"/>
                </a:solidFill>
                <a:effectLst/>
                <a:latin typeface="+mn-lt"/>
                <a:ea typeface="+mn-ea"/>
                <a:cs typeface="+mn-cs"/>
              </a:rPr>
              <a:t>Sector, 2007)</a:t>
            </a:r>
            <a:r>
              <a:rPr lang="en-US" altLang="ko-Kore-US" sz="1200" kern="1200" dirty="0">
                <a:solidFill>
                  <a:schemeClr val="tx1"/>
                </a:solidFill>
                <a:effectLst/>
                <a:latin typeface="+mn-lt"/>
                <a:ea typeface="+mn-ea"/>
                <a:cs typeface="+mn-cs"/>
              </a:rPr>
              <a:t>. This reason is why we have to do a SWOT Analysis for Blessings House Nursing Home.</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5</a:t>
            </a:fld>
            <a:endParaRPr kumimoji="1" lang="ko-Kore-US" altLang="en-US"/>
          </a:p>
        </p:txBody>
      </p:sp>
    </p:spTree>
    <p:extLst>
      <p:ext uri="{BB962C8B-B14F-4D97-AF65-F5344CB8AC3E}">
        <p14:creationId xmlns:p14="http://schemas.microsoft.com/office/powerpoint/2010/main" val="1924648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We have business strengths that active sharing, commitment, and openness caring for the aged people. We always open for customers who need help or assistance in daily. Anyone can sign in through the application.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6</a:t>
            </a:fld>
            <a:endParaRPr kumimoji="1" lang="ko-Kore-US" altLang="en-US"/>
          </a:p>
        </p:txBody>
      </p:sp>
    </p:spTree>
    <p:extLst>
      <p:ext uri="{BB962C8B-B14F-4D97-AF65-F5344CB8AC3E}">
        <p14:creationId xmlns:p14="http://schemas.microsoft.com/office/powerpoint/2010/main" val="816112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People don’t need to go out and looking for help from organizations, and aged of people in the community would get this service in convenient way.</a:t>
            </a:r>
          </a:p>
          <a:p>
            <a:r>
              <a:rPr kumimoji="1" lang="en-US" altLang="ko-Kore-US" dirty="0"/>
              <a:t>Local charities: some organizations with objectives of helping the elderly will get in to assist in the process.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7</a:t>
            </a:fld>
            <a:endParaRPr kumimoji="1" lang="ko-Kore-US" altLang="en-US"/>
          </a:p>
        </p:txBody>
      </p:sp>
    </p:spTree>
    <p:extLst>
      <p:ext uri="{BB962C8B-B14F-4D97-AF65-F5344CB8AC3E}">
        <p14:creationId xmlns:p14="http://schemas.microsoft.com/office/powerpoint/2010/main" val="4059614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There are some weaknesses on this business that unavailability of the nurses and other experts in these age-related diseases. And then, services too stretched due to a large number of aged people with these conditions.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8</a:t>
            </a:fld>
            <a:endParaRPr kumimoji="1" lang="ko-Kore-US" altLang="en-US"/>
          </a:p>
        </p:txBody>
      </p:sp>
    </p:spTree>
    <p:extLst>
      <p:ext uri="{BB962C8B-B14F-4D97-AF65-F5344CB8AC3E}">
        <p14:creationId xmlns:p14="http://schemas.microsoft.com/office/powerpoint/2010/main" val="313122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There would have high expenditure on paying medical practitioners. These practitioners are many, and therefore it burdens the investment. And then, aged members would have hard time to assign a service through the application due to using difficulties of smart phones.</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9</a:t>
            </a:fld>
            <a:endParaRPr kumimoji="1" lang="ko-Kore-US" altLang="en-US"/>
          </a:p>
        </p:txBody>
      </p:sp>
    </p:spTree>
    <p:extLst>
      <p:ext uri="{BB962C8B-B14F-4D97-AF65-F5344CB8AC3E}">
        <p14:creationId xmlns:p14="http://schemas.microsoft.com/office/powerpoint/2010/main" val="178855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There is a big number of nurses in the community who can be giving back to society while earning. Another one is community support. The community will be very supportive of the business since it will be healthcare brought closer.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10</a:t>
            </a:fld>
            <a:endParaRPr kumimoji="1" lang="ko-Kore-US" altLang="en-US"/>
          </a:p>
        </p:txBody>
      </p:sp>
    </p:spTree>
    <p:extLst>
      <p:ext uri="{BB962C8B-B14F-4D97-AF65-F5344CB8AC3E}">
        <p14:creationId xmlns:p14="http://schemas.microsoft.com/office/powerpoint/2010/main" val="191225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Most of people looking forward to help aged people. </a:t>
            </a:r>
          </a:p>
          <a:p>
            <a:r>
              <a:rPr kumimoji="1" lang="en-US" altLang="ko-Kore-US" dirty="0"/>
              <a:t>Donors: it is a community affair that is likely to attract people with good wishes.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11</a:t>
            </a:fld>
            <a:endParaRPr kumimoji="1" lang="ko-Kore-US" altLang="en-US"/>
          </a:p>
        </p:txBody>
      </p:sp>
    </p:spTree>
    <p:extLst>
      <p:ext uri="{BB962C8B-B14F-4D97-AF65-F5344CB8AC3E}">
        <p14:creationId xmlns:p14="http://schemas.microsoft.com/office/powerpoint/2010/main" val="3859906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People always think privacy is very important for our lives. Since the business will be nursing home so that it might be infringing on the privacy of the residents. </a:t>
            </a:r>
          </a:p>
          <a:p>
            <a:r>
              <a:rPr kumimoji="1" lang="en-US" altLang="ko-Kore-US" dirty="0"/>
              <a:t>Stiff competition: many social enterprises have similar activities in the area.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12</a:t>
            </a:fld>
            <a:endParaRPr kumimoji="1" lang="ko-Kore-US" altLang="en-US"/>
          </a:p>
        </p:txBody>
      </p:sp>
    </p:spTree>
    <p:extLst>
      <p:ext uri="{BB962C8B-B14F-4D97-AF65-F5344CB8AC3E}">
        <p14:creationId xmlns:p14="http://schemas.microsoft.com/office/powerpoint/2010/main" val="3156618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Financial constraint is also big threat because it is a business that is capital intensive, so finance is a threat to it. Without investments from other organizations or investors, it is very difficult to running a business.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13</a:t>
            </a:fld>
            <a:endParaRPr kumimoji="1" lang="ko-Kore-US" altLang="en-US"/>
          </a:p>
        </p:txBody>
      </p:sp>
    </p:spTree>
    <p:extLst>
      <p:ext uri="{BB962C8B-B14F-4D97-AF65-F5344CB8AC3E}">
        <p14:creationId xmlns:p14="http://schemas.microsoft.com/office/powerpoint/2010/main" val="526695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To start up this business, Initial financials plan would categorized in several way such as marketing, build-up application, staffs, Medicare personnel, and other.</a:t>
            </a:r>
          </a:p>
          <a:p>
            <a:r>
              <a:rPr kumimoji="1" lang="en-US" altLang="ko-Kore-US" dirty="0"/>
              <a:t>Sufficient budget would lead this business to better way.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14</a:t>
            </a:fld>
            <a:endParaRPr kumimoji="1" lang="ko-Kore-US" altLang="en-US"/>
          </a:p>
        </p:txBody>
      </p:sp>
    </p:spTree>
    <p:extLst>
      <p:ext uri="{BB962C8B-B14F-4D97-AF65-F5344CB8AC3E}">
        <p14:creationId xmlns:p14="http://schemas.microsoft.com/office/powerpoint/2010/main" val="488649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Marketing: $7,000 </a:t>
            </a:r>
          </a:p>
          <a:p>
            <a:r>
              <a:rPr kumimoji="1" lang="en-US" altLang="ko-Kore-US" dirty="0"/>
              <a:t>Build-up application: $3,000</a:t>
            </a:r>
          </a:p>
          <a:p>
            <a:r>
              <a:rPr kumimoji="1" lang="en-US" altLang="ko-Kore-US" dirty="0"/>
              <a:t>Medicare personnel: $50,000</a:t>
            </a:r>
          </a:p>
          <a:p>
            <a:r>
              <a:rPr kumimoji="1" lang="en-US" altLang="ko-Kore-US" dirty="0"/>
              <a:t>Other: $ 20,000</a:t>
            </a:r>
          </a:p>
          <a:p>
            <a:endParaRPr kumimoji="1" lang="en-US" altLang="ko-Kore-US" dirty="0"/>
          </a:p>
          <a:p>
            <a:r>
              <a:rPr kumimoji="1" lang="en-US" altLang="ko-Kore-US" dirty="0"/>
              <a:t>Total cost: $80,000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15</a:t>
            </a:fld>
            <a:endParaRPr kumimoji="1" lang="ko-Kore-US" altLang="en-US"/>
          </a:p>
        </p:txBody>
      </p:sp>
    </p:spTree>
    <p:extLst>
      <p:ext uri="{BB962C8B-B14F-4D97-AF65-F5344CB8AC3E}">
        <p14:creationId xmlns:p14="http://schemas.microsoft.com/office/powerpoint/2010/main" val="2548830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ore-US" sz="1200" kern="1200" dirty="0">
                <a:solidFill>
                  <a:schemeClr val="tx1"/>
                </a:solidFill>
                <a:effectLst/>
                <a:latin typeface="+mn-lt"/>
                <a:ea typeface="+mn-ea"/>
                <a:cs typeface="+mn-cs"/>
              </a:rPr>
              <a:t>Since our main target is the aged population, the age considered in this case is people who are 60 years old and above. It is important to understand that the business' market will be categorized as either the privately-paying residents or Medicare patients. Also, in market segmentation, it will be targeting the potential residents and also the families of the prospective residents. </a:t>
            </a:r>
            <a:endParaRPr lang="ko-Kore-US" altLang="ko-Kore-US" sz="1200" kern="1200" dirty="0">
              <a:solidFill>
                <a:schemeClr val="tx1"/>
              </a:solidFill>
              <a:effectLst/>
              <a:latin typeface="+mn-lt"/>
              <a:ea typeface="+mn-ea"/>
              <a:cs typeface="+mn-cs"/>
            </a:endParaRPr>
          </a:p>
          <a:p>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16</a:t>
            </a:fld>
            <a:endParaRPr kumimoji="1" lang="ko-Kore-US" altLang="en-US"/>
          </a:p>
        </p:txBody>
      </p:sp>
    </p:spTree>
    <p:extLst>
      <p:ext uri="{BB962C8B-B14F-4D97-AF65-F5344CB8AC3E}">
        <p14:creationId xmlns:p14="http://schemas.microsoft.com/office/powerpoint/2010/main" val="3352325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ore-US" sz="1200" kern="1200" dirty="0">
                <a:solidFill>
                  <a:schemeClr val="tx1"/>
                </a:solidFill>
                <a:effectLst/>
                <a:latin typeface="+mn-lt"/>
                <a:ea typeface="+mn-ea"/>
                <a:cs typeface="+mn-cs"/>
              </a:rPr>
              <a:t>The organizational structure of Blessings House Nursing Home will have its head as the Managing Director. Under the managing director, there will be the medical director, followed by the personnel manager. The medium rank will be the doctors and the clinicians who will be the main people handling the conditions of these aged persons. Lowest in the status will be the caretaking personnel who will be handling the older adults who are inpatients in the facility.</a:t>
            </a:r>
            <a:endParaRPr lang="ko-Kore-US" altLang="ko-Kore-US" sz="1200" kern="1200" dirty="0">
              <a:solidFill>
                <a:schemeClr val="tx1"/>
              </a:solidFill>
              <a:effectLst/>
              <a:latin typeface="+mn-lt"/>
              <a:ea typeface="+mn-ea"/>
              <a:cs typeface="+mn-cs"/>
            </a:endParaRPr>
          </a:p>
          <a:p>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17</a:t>
            </a:fld>
            <a:endParaRPr kumimoji="1" lang="ko-Kore-US" altLang="en-US"/>
          </a:p>
        </p:txBody>
      </p:sp>
    </p:spTree>
    <p:extLst>
      <p:ext uri="{BB962C8B-B14F-4D97-AF65-F5344CB8AC3E}">
        <p14:creationId xmlns:p14="http://schemas.microsoft.com/office/powerpoint/2010/main" val="2926274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ore-US" sz="1200" kern="1200" dirty="0">
                <a:solidFill>
                  <a:schemeClr val="tx1"/>
                </a:solidFill>
                <a:effectLst/>
                <a:latin typeface="+mn-lt"/>
                <a:ea typeface="+mn-ea"/>
                <a:cs typeface="+mn-cs"/>
              </a:rPr>
              <a:t>The funding model that the business will use the monthly subscription type. All the aged persons whose health will be handled by our facility will be required to make monthly subscriptions for healthcare services. Also, for those old persons who opt for the periodical visits package, they will be required to remit before the start of the package.</a:t>
            </a:r>
            <a:r>
              <a:rPr lang="ko-Kore-US" altLang="ko-Kore-US" dirty="0">
                <a:effectLst/>
              </a:rPr>
              <a:t>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18</a:t>
            </a:fld>
            <a:endParaRPr kumimoji="1" lang="ko-Kore-US" altLang="en-US"/>
          </a:p>
        </p:txBody>
      </p:sp>
    </p:spTree>
    <p:extLst>
      <p:ext uri="{BB962C8B-B14F-4D97-AF65-F5344CB8AC3E}">
        <p14:creationId xmlns:p14="http://schemas.microsoft.com/office/powerpoint/2010/main" val="1816521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Our goal is to provided to aged people 60 or above who need assistance or help in daily, they can have get caring services from our business. We want to make them to have better quality of daily life, and this enterprise is not as same as common business, it is a social entrepreurship.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19</a:t>
            </a:fld>
            <a:endParaRPr kumimoji="1" lang="ko-Kore-US" altLang="en-US"/>
          </a:p>
        </p:txBody>
      </p:sp>
    </p:spTree>
    <p:extLst>
      <p:ext uri="{BB962C8B-B14F-4D97-AF65-F5344CB8AC3E}">
        <p14:creationId xmlns:p14="http://schemas.microsoft.com/office/powerpoint/2010/main" val="4033744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US" altLang="ko-Kore-US" dirty="0"/>
              <a:t>Please have a consideration of investing on my business and to make aged people life’s better. </a:t>
            </a:r>
          </a:p>
          <a:p>
            <a:r>
              <a:rPr kumimoji="1" lang="en-US" altLang="ko-Kore-US" dirty="0"/>
              <a:t>This business would have potentials to grow up. </a:t>
            </a:r>
            <a:endParaRPr kumimoji="1" lang="ko-Kore-US" altLang="en-US" dirty="0"/>
          </a:p>
        </p:txBody>
      </p:sp>
      <p:sp>
        <p:nvSpPr>
          <p:cNvPr id="4" name="슬라이드 번호 개체 틀 3"/>
          <p:cNvSpPr>
            <a:spLocks noGrp="1"/>
          </p:cNvSpPr>
          <p:nvPr>
            <p:ph type="sldNum" sz="quarter" idx="5"/>
          </p:nvPr>
        </p:nvSpPr>
        <p:spPr/>
        <p:txBody>
          <a:bodyPr/>
          <a:lstStyle/>
          <a:p>
            <a:fld id="{E7D4704E-20B6-BD45-A684-1924EB1E8392}" type="slidenum">
              <a:rPr kumimoji="1" lang="ko-Kore-US" altLang="en-US" smtClean="0"/>
              <a:t>20</a:t>
            </a:fld>
            <a:endParaRPr kumimoji="1" lang="ko-Kore-US" altLang="en-US"/>
          </a:p>
        </p:txBody>
      </p:sp>
    </p:spTree>
    <p:extLst>
      <p:ext uri="{BB962C8B-B14F-4D97-AF65-F5344CB8AC3E}">
        <p14:creationId xmlns:p14="http://schemas.microsoft.com/office/powerpoint/2010/main" val="2116639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ko-KR" altLang="en-US"/>
              <a:t>마스터 제목 스타일 편집</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F43B159D-ABEF-48DA-AD04-BCFBC98C645B}" type="datetimeFigureOut">
              <a:rPr lang="en-US" smtClean="0"/>
              <a:t>2/23/20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2374725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F43B159D-ABEF-48DA-AD04-BCFBC98C645B}" type="datetimeFigureOut">
              <a:rPr lang="en-US" smtClean="0"/>
              <a:t>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3235144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구역 머리글">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ko-KR" altLang="en-US"/>
              <a:t>마스터 제목 스타일 편집</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F43B159D-ABEF-48DA-AD04-BCFBC98C645B}" type="datetimeFigureOut">
              <a:rPr lang="en-US" smtClean="0"/>
              <a:t>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2218650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F43B159D-ABEF-48DA-AD04-BCFBC98C645B}" type="datetimeFigureOut">
              <a:rPr lang="en-US" smtClean="0"/>
              <a:t>2/23/20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196153100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ko-KR" altLang="en-US"/>
              <a:t>마스터 제목 스타일 편집</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F43B159D-ABEF-48DA-AD04-BCFBC98C645B}" type="datetimeFigureOut">
              <a:rPr lang="en-US" smtClean="0"/>
              <a:t>2/23/20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1893823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F43B159D-ABEF-48DA-AD04-BCFBC98C645B}" type="datetimeFigureOut">
              <a:rPr lang="en-US" smtClean="0"/>
              <a:t>2/23/20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1141257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3B159D-ABEF-48DA-AD04-BCFBC98C645B}" type="datetimeFigureOut">
              <a:rPr lang="en-US" smtClean="0"/>
              <a:t>2/23/20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341356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캡션 있는 콘텐츠">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ko-KR" altLang="en-US"/>
              <a:t>마스터 제목 스타일 편집</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F43B159D-ABEF-48DA-AD04-BCFBC98C645B}" type="datetimeFigureOut">
              <a:rPr lang="en-US" smtClean="0"/>
              <a:t>2/23/20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409806384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캡션 있는 그림">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ko-KR" altLang="en-US"/>
              <a:t>그림을 추가하려면 아이콘을 클릭하십시오</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F43B159D-ABEF-48DA-AD04-BCFBC98C645B}" type="datetimeFigureOut">
              <a:rPr lang="en-US" smtClean="0"/>
              <a:t>2/23/20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1474094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캡션 있는 파노라마 그림">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F43B159D-ABEF-48DA-AD04-BCFBC98C645B}" type="datetimeFigureOut">
              <a:rPr lang="en-US" smtClean="0"/>
              <a:t>2/23/20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4228392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제목 및 캡션">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ko-KR" altLang="en-US"/>
              <a:t>마스터 제목 스타일 편집</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F43B159D-ABEF-48DA-AD04-BCFBC98C645B}" type="datetimeFigureOut">
              <a:rPr lang="en-US" smtClean="0"/>
              <a:t>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3930182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캡션 있는 인용문">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ko-KR" altLang="en-US"/>
              <a:t>마스터 제목 스타일 편집</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F43B159D-ABEF-48DA-AD04-BCFBC98C645B}" type="datetimeFigureOut">
              <a:rPr lang="en-US" smtClean="0"/>
              <a:t>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1222793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명함">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ko-KR" altLang="en-US"/>
              <a:t>마스터 제목 스타일 편집</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F43B159D-ABEF-48DA-AD04-BCFBC98C645B}" type="datetimeFigureOut">
              <a:rPr lang="en-US" smtClean="0"/>
              <a:t>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1154039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열">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ko-KR" altLang="en-US"/>
              <a:t>마스터 제목 스타일 편집</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43B159D-ABEF-48DA-AD04-BCFBC98C645B}" type="datetimeFigureOut">
              <a:rPr lang="en-US" smtClean="0"/>
              <a:t>2/23/20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625992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그림 열 3개">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ko-KR" altLang="en-US"/>
              <a:t>마스터 제목 스타일 편집</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ko-KR" altLang="en-US"/>
              <a:t>그림을 추가하려면 아이콘을 클릭하십시오</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ko-KR" altLang="en-US"/>
              <a:t>그림을 추가하려면 아이콘을 클릭하십시오</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ko-KR" altLang="en-US"/>
              <a:t>그림을 추가하려면 아이콘을 클릭하십시오</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43B159D-ABEF-48DA-AD04-BCFBC98C645B}" type="datetimeFigureOut">
              <a:rPr lang="en-US" smtClean="0"/>
              <a:t>2/23/20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3911969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F43B159D-ABEF-48DA-AD04-BCFBC98C645B}" type="datetimeFigureOut">
              <a:rPr lang="en-US" smtClean="0"/>
              <a:t>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4108843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세로 제목 및 텍스트">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F43B159D-ABEF-48DA-AD04-BCFBC98C645B}" type="datetimeFigureOut">
              <a:rPr lang="en-US" smtClean="0"/>
              <a:t>2/23/20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dirty="0"/>
          </a:p>
        </p:txBody>
      </p:sp>
    </p:spTree>
    <p:extLst>
      <p:ext uri="{BB962C8B-B14F-4D97-AF65-F5344CB8AC3E}">
        <p14:creationId xmlns:p14="http://schemas.microsoft.com/office/powerpoint/2010/main" val="1237608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ko-KR" altLang="en-US"/>
              <a:t>마스터 제목 스타일 편집</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F43B159D-ABEF-48DA-AD04-BCFBC98C645B}" type="datetimeFigureOut">
              <a:rPr lang="en-US" smtClean="0"/>
              <a:t>2/23/20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E8CFF65-D4B8-4993-B445-5681AA2149B5}" type="slidenum">
              <a:rPr lang="en-US" smtClean="0"/>
              <a:t>‹#›</a:t>
            </a:fld>
            <a:endParaRPr lang="en-US" dirty="0"/>
          </a:p>
        </p:txBody>
      </p:sp>
    </p:spTree>
    <p:extLst>
      <p:ext uri="{BB962C8B-B14F-4D97-AF65-F5344CB8AC3E}">
        <p14:creationId xmlns:p14="http://schemas.microsoft.com/office/powerpoint/2010/main" val="1641342328"/>
      </p:ext>
    </p:extLst>
  </p:cSld>
  <p:clrMap bg1="lt1" tx1="dk1" bg2="lt2" tx2="dk2" accent1="accent1" accent2="accent2" accent3="accent3" accent4="accent4" accent5="accent5" accent6="accent6" hlink="hlink" folHlink="folHlink"/>
  <p:sldLayoutIdLst>
    <p:sldLayoutId id="2147484160" r:id="rId1"/>
    <p:sldLayoutId id="2147484161" r:id="rId2"/>
    <p:sldLayoutId id="2147484162" r:id="rId3"/>
    <p:sldLayoutId id="2147484163" r:id="rId4"/>
    <p:sldLayoutId id="2147484164" r:id="rId5"/>
    <p:sldLayoutId id="2147484165" r:id="rId6"/>
    <p:sldLayoutId id="2147484166" r:id="rId7"/>
    <p:sldLayoutId id="2147484167" r:id="rId8"/>
    <p:sldLayoutId id="2147484168" r:id="rId9"/>
    <p:sldLayoutId id="2147484169" r:id="rId10"/>
    <p:sldLayoutId id="2147484170" r:id="rId11"/>
    <p:sldLayoutId id="2147484171" r:id="rId12"/>
    <p:sldLayoutId id="2147484172" r:id="rId13"/>
    <p:sldLayoutId id="2147484173" r:id="rId14"/>
    <p:sldLayoutId id="2147484174" r:id="rId15"/>
    <p:sldLayoutId id="2147484175" r:id="rId16"/>
    <p:sldLayoutId id="2147484176"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articles.bplans.com/a-standard-business-plan-outline/"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s://redfworkshop.org/tool/swot-analysi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4" y="2787805"/>
            <a:ext cx="11084360" cy="3828148"/>
          </a:xfrm>
        </p:spPr>
        <p:txBody>
          <a:bodyPr>
            <a:normAutofit/>
          </a:bodyPr>
          <a:lstStyle/>
          <a:p>
            <a:pPr algn="ctr"/>
            <a:endParaRPr lang="en-US" sz="4000" dirty="0"/>
          </a:p>
        </p:txBody>
      </p:sp>
      <p:sp>
        <p:nvSpPr>
          <p:cNvPr id="2" name="직사각형 1">
            <a:extLst>
              <a:ext uri="{FF2B5EF4-FFF2-40B4-BE49-F238E27FC236}">
                <a16:creationId xmlns:a16="http://schemas.microsoft.com/office/drawing/2014/main" id="{6A9913EA-ED81-AC42-BC2D-023F4A72D924}"/>
              </a:ext>
            </a:extLst>
          </p:cNvPr>
          <p:cNvSpPr/>
          <p:nvPr/>
        </p:nvSpPr>
        <p:spPr>
          <a:xfrm>
            <a:off x="677334" y="810544"/>
            <a:ext cx="9831639" cy="1323439"/>
          </a:xfrm>
          <a:prstGeom prst="rect">
            <a:avLst/>
          </a:prstGeom>
        </p:spPr>
        <p:txBody>
          <a:bodyPr wrap="square">
            <a:spAutoFit/>
          </a:bodyPr>
          <a:lstStyle/>
          <a:p>
            <a:pPr algn="ctr"/>
            <a:r>
              <a:rPr lang="en-US" altLang="ko-Kore-US" sz="4000" dirty="0">
                <a:solidFill>
                  <a:schemeClr val="bg1"/>
                </a:solidFill>
              </a:rPr>
              <a:t>Blessings House Nursing Home</a:t>
            </a:r>
            <a:br>
              <a:rPr lang="en-US" altLang="ko-Kore-US" sz="4000" dirty="0">
                <a:solidFill>
                  <a:schemeClr val="bg1"/>
                </a:solidFill>
              </a:rPr>
            </a:br>
            <a:r>
              <a:rPr lang="en-US" altLang="ko-KR" sz="4000" dirty="0">
                <a:solidFill>
                  <a:schemeClr val="bg1"/>
                </a:solidFill>
              </a:rPr>
              <a:t>(BHNH)</a:t>
            </a:r>
            <a:endParaRPr lang="en-US" altLang="ko-Kore-US" sz="4000" dirty="0">
              <a:solidFill>
                <a:schemeClr val="bg1"/>
              </a:solidFill>
            </a:endParaRPr>
          </a:p>
        </p:txBody>
      </p:sp>
      <p:pic>
        <p:nvPicPr>
          <p:cNvPr id="7" name="그림 6">
            <a:extLst>
              <a:ext uri="{FF2B5EF4-FFF2-40B4-BE49-F238E27FC236}">
                <a16:creationId xmlns:a16="http://schemas.microsoft.com/office/drawing/2014/main" id="{964FAEE3-F5E6-1343-948F-F1C89FA0A7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34" y="2420471"/>
            <a:ext cx="10837332" cy="4258825"/>
          </a:xfrm>
          <a:prstGeom prst="rect">
            <a:avLst/>
          </a:prstGeom>
        </p:spPr>
      </p:pic>
    </p:spTree>
    <p:extLst>
      <p:ext uri="{BB962C8B-B14F-4D97-AF65-F5344CB8AC3E}">
        <p14:creationId xmlns:p14="http://schemas.microsoft.com/office/powerpoint/2010/main" val="2488969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4000" dirty="0"/>
              <a:t>Why is it important?</a:t>
            </a:r>
          </a:p>
        </p:txBody>
      </p:sp>
      <p:pic>
        <p:nvPicPr>
          <p:cNvPr id="3" name="내용 개체 틀 2">
            <a:extLst>
              <a:ext uri="{FF2B5EF4-FFF2-40B4-BE49-F238E27FC236}">
                <a16:creationId xmlns:a16="http://schemas.microsoft.com/office/drawing/2014/main" id="{E3B47637-FB1F-A643-BA3F-679B3FA58D13}"/>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23650" y="2522589"/>
            <a:ext cx="5245846" cy="3439120"/>
          </a:xfrm>
        </p:spPr>
      </p:pic>
      <p:sp>
        <p:nvSpPr>
          <p:cNvPr id="7" name="TextBox 6">
            <a:extLst>
              <a:ext uri="{FF2B5EF4-FFF2-40B4-BE49-F238E27FC236}">
                <a16:creationId xmlns:a16="http://schemas.microsoft.com/office/drawing/2014/main" id="{59A24529-E304-2D40-BC67-E2E26ECE6DC5}"/>
              </a:ext>
            </a:extLst>
          </p:cNvPr>
          <p:cNvSpPr txBox="1"/>
          <p:nvPr/>
        </p:nvSpPr>
        <p:spPr>
          <a:xfrm>
            <a:off x="6598023" y="2456329"/>
            <a:ext cx="5127811" cy="4524315"/>
          </a:xfrm>
          <a:prstGeom prst="rect">
            <a:avLst/>
          </a:prstGeom>
          <a:noFill/>
        </p:spPr>
        <p:txBody>
          <a:bodyPr wrap="square" rtlCol="0">
            <a:spAutoFit/>
          </a:bodyPr>
          <a:lstStyle/>
          <a:p>
            <a:pPr marL="342900" indent="-342900">
              <a:buFont typeface="Arial" panose="020B0604020202020204" pitchFamily="34" charset="0"/>
              <a:buChar char="•"/>
            </a:pPr>
            <a:r>
              <a:rPr kumimoji="1" lang="en-US" altLang="ko-Kore-US" sz="3000" dirty="0"/>
              <a:t>Aged people 60 or above </a:t>
            </a:r>
          </a:p>
          <a:p>
            <a:pPr marL="342900" indent="-342900">
              <a:buFont typeface="Arial" panose="020B0604020202020204" pitchFamily="34" charset="0"/>
              <a:buChar char="•"/>
            </a:pPr>
            <a:endParaRPr kumimoji="1" lang="en-US" altLang="ko-Kore-US" sz="3000" dirty="0"/>
          </a:p>
          <a:p>
            <a:pPr marL="342900" indent="-342900">
              <a:buFont typeface="Arial" panose="020B0604020202020204" pitchFamily="34" charset="0"/>
              <a:buChar char="•"/>
            </a:pPr>
            <a:r>
              <a:rPr kumimoji="1" lang="en-US" altLang="ko-Kore-US" sz="3000" dirty="0"/>
              <a:t>Daily assistances or help</a:t>
            </a:r>
          </a:p>
          <a:p>
            <a:pPr marL="342900" indent="-342900">
              <a:buFont typeface="Arial" panose="020B0604020202020204" pitchFamily="34" charset="0"/>
              <a:buChar char="•"/>
            </a:pPr>
            <a:endParaRPr kumimoji="1" lang="en-US" altLang="ko-Kore-US" sz="3000" dirty="0"/>
          </a:p>
          <a:p>
            <a:pPr marL="342900" indent="-342900">
              <a:buFont typeface="Arial" panose="020B0604020202020204" pitchFamily="34" charset="0"/>
              <a:buChar char="•"/>
            </a:pPr>
            <a:r>
              <a:rPr kumimoji="1" lang="en-US" altLang="ko-Kore-US" sz="3000" dirty="0"/>
              <a:t>Caring service</a:t>
            </a:r>
          </a:p>
          <a:p>
            <a:pPr marL="342900" indent="-342900">
              <a:buFont typeface="Arial" panose="020B0604020202020204" pitchFamily="34" charset="0"/>
              <a:buChar char="•"/>
            </a:pPr>
            <a:endParaRPr kumimoji="1" lang="en-US" altLang="ko-Kore-US" dirty="0"/>
          </a:p>
          <a:p>
            <a:pPr marL="342900" indent="-342900">
              <a:buFont typeface="Arial" panose="020B0604020202020204" pitchFamily="34" charset="0"/>
              <a:buChar char="•"/>
            </a:pPr>
            <a:endParaRPr kumimoji="1" lang="en-US" altLang="ko-Kore-US" dirty="0"/>
          </a:p>
          <a:p>
            <a:pPr marL="342900" indent="-342900">
              <a:buFont typeface="Arial" panose="020B0604020202020204" pitchFamily="34" charset="0"/>
              <a:buChar char="•"/>
            </a:pPr>
            <a:endParaRPr kumimoji="1" lang="en-US" altLang="ko-Kore-US" dirty="0"/>
          </a:p>
          <a:p>
            <a:pPr marL="342900" indent="-342900">
              <a:buFont typeface="Arial" panose="020B0604020202020204" pitchFamily="34" charset="0"/>
              <a:buChar char="•"/>
            </a:pPr>
            <a:endParaRPr kumimoji="1" lang="en-US" altLang="ko-Kore-US" dirty="0"/>
          </a:p>
          <a:p>
            <a:pPr marL="342900" indent="-342900">
              <a:buFont typeface="Arial" panose="020B0604020202020204" pitchFamily="34" charset="0"/>
              <a:buChar char="•"/>
            </a:pPr>
            <a:endParaRPr kumimoji="1" lang="en-US" altLang="ko-Kore-US" dirty="0"/>
          </a:p>
          <a:p>
            <a:pPr marL="342900" indent="-342900">
              <a:buFont typeface="Arial" panose="020B0604020202020204" pitchFamily="34" charset="0"/>
              <a:buChar char="•"/>
            </a:pPr>
            <a:endParaRPr kumimoji="1" lang="ko-Kore-US" altLang="en-US" dirty="0"/>
          </a:p>
        </p:txBody>
      </p:sp>
    </p:spTree>
    <p:extLst>
      <p:ext uri="{BB962C8B-B14F-4D97-AF65-F5344CB8AC3E}">
        <p14:creationId xmlns:p14="http://schemas.microsoft.com/office/powerpoint/2010/main" val="1247301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pPr algn="ctr"/>
            <a:r>
              <a:rPr lang="en-US" dirty="0"/>
              <a:t>How BHNH works for our customers? </a:t>
            </a:r>
          </a:p>
        </p:txBody>
      </p:sp>
      <p:pic>
        <p:nvPicPr>
          <p:cNvPr id="6" name="내용 개체 틀 5">
            <a:extLst>
              <a:ext uri="{FF2B5EF4-FFF2-40B4-BE49-F238E27FC236}">
                <a16:creationId xmlns:a16="http://schemas.microsoft.com/office/drawing/2014/main" id="{8DF2262E-B6F1-7344-808D-AC4006B4A07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34328" y="2587291"/>
            <a:ext cx="5578383" cy="3606441"/>
          </a:xfrm>
        </p:spPr>
      </p:pic>
      <p:sp>
        <p:nvSpPr>
          <p:cNvPr id="7" name="TextBox 6">
            <a:extLst>
              <a:ext uri="{FF2B5EF4-FFF2-40B4-BE49-F238E27FC236}">
                <a16:creationId xmlns:a16="http://schemas.microsoft.com/office/drawing/2014/main" id="{013587A3-DFF6-BA4E-855D-E52D36B52C31}"/>
              </a:ext>
            </a:extLst>
          </p:cNvPr>
          <p:cNvSpPr txBox="1"/>
          <p:nvPr/>
        </p:nvSpPr>
        <p:spPr>
          <a:xfrm>
            <a:off x="6742861" y="3651847"/>
            <a:ext cx="3173506" cy="1477328"/>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Mobile </a:t>
            </a:r>
          </a:p>
          <a:p>
            <a:pPr marL="285750" indent="-285750">
              <a:buFont typeface="Arial" panose="020B0604020202020204" pitchFamily="34" charset="0"/>
              <a:buChar char="•"/>
            </a:pPr>
            <a:endParaRPr kumimoji="1" lang="en-US" altLang="ko-Kore-US" sz="3000" dirty="0"/>
          </a:p>
          <a:p>
            <a:pPr marL="285750" indent="-285750">
              <a:buFont typeface="Arial" panose="020B0604020202020204" pitchFamily="34" charset="0"/>
              <a:buChar char="•"/>
            </a:pPr>
            <a:r>
              <a:rPr kumimoji="1" lang="en-US" altLang="ko-Kore-US" sz="3000" dirty="0"/>
              <a:t>Application </a:t>
            </a:r>
            <a:endParaRPr kumimoji="1" lang="ko-Kore-US" altLang="en-US" sz="3000" dirty="0"/>
          </a:p>
        </p:txBody>
      </p:sp>
    </p:spTree>
    <p:extLst>
      <p:ext uri="{BB962C8B-B14F-4D97-AF65-F5344CB8AC3E}">
        <p14:creationId xmlns:p14="http://schemas.microsoft.com/office/powerpoint/2010/main" val="2319573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a:r>
              <a:rPr lang="en-US" dirty="0"/>
              <a:t>Not only making profits, but it is also social entrepreurship </a:t>
            </a:r>
          </a:p>
        </p:txBody>
      </p:sp>
      <p:pic>
        <p:nvPicPr>
          <p:cNvPr id="6" name="내용 개체 틀 5">
            <a:extLst>
              <a:ext uri="{FF2B5EF4-FFF2-40B4-BE49-F238E27FC236}">
                <a16:creationId xmlns:a16="http://schemas.microsoft.com/office/drawing/2014/main" id="{6CFDCA97-4C03-5C44-9ED4-6D3F6FA5206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88694" y="2544418"/>
            <a:ext cx="10113914" cy="3813750"/>
          </a:xfrm>
        </p:spPr>
      </p:pic>
    </p:spTree>
    <p:extLst>
      <p:ext uri="{BB962C8B-B14F-4D97-AF65-F5344CB8AC3E}">
        <p14:creationId xmlns:p14="http://schemas.microsoft.com/office/powerpoint/2010/main" val="4103120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a:r>
              <a:rPr lang="en-US" dirty="0"/>
              <a:t>SWOT Analysis for Blessings House Nursing Home (BHNH)</a:t>
            </a:r>
          </a:p>
        </p:txBody>
      </p:sp>
      <p:pic>
        <p:nvPicPr>
          <p:cNvPr id="6" name="내용 개체 틀 5">
            <a:extLst>
              <a:ext uri="{FF2B5EF4-FFF2-40B4-BE49-F238E27FC236}">
                <a16:creationId xmlns:a16="http://schemas.microsoft.com/office/drawing/2014/main" id="{1B0AB746-E9A3-674E-B89B-F07D1BCE860D}"/>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94447" y="2563907"/>
            <a:ext cx="11403106" cy="4159622"/>
          </a:xfrm>
        </p:spPr>
      </p:pic>
    </p:spTree>
    <p:extLst>
      <p:ext uri="{BB962C8B-B14F-4D97-AF65-F5344CB8AC3E}">
        <p14:creationId xmlns:p14="http://schemas.microsoft.com/office/powerpoint/2010/main" val="1240016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4000" dirty="0"/>
              <a:t>SWOT: Strengths</a:t>
            </a:r>
          </a:p>
        </p:txBody>
      </p:sp>
      <p:sp>
        <p:nvSpPr>
          <p:cNvPr id="7" name="TextBox 6">
            <a:extLst>
              <a:ext uri="{FF2B5EF4-FFF2-40B4-BE49-F238E27FC236}">
                <a16:creationId xmlns:a16="http://schemas.microsoft.com/office/drawing/2014/main" id="{A8A8A25F-2D4E-C549-A5DC-3377DFA30116}"/>
              </a:ext>
            </a:extLst>
          </p:cNvPr>
          <p:cNvSpPr txBox="1"/>
          <p:nvPr/>
        </p:nvSpPr>
        <p:spPr>
          <a:xfrm>
            <a:off x="6096000" y="3429000"/>
            <a:ext cx="6190107" cy="1938992"/>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Openness for customers </a:t>
            </a:r>
          </a:p>
          <a:p>
            <a:pPr marL="285750" indent="-285750">
              <a:buFont typeface="Arial" panose="020B0604020202020204" pitchFamily="34" charset="0"/>
              <a:buChar char="•"/>
            </a:pPr>
            <a:endParaRPr kumimoji="1" lang="en-US" altLang="ko-Kore-US" sz="3000" dirty="0"/>
          </a:p>
          <a:p>
            <a:pPr marL="285750" indent="-285750">
              <a:buFont typeface="Arial" panose="020B0604020202020204" pitchFamily="34" charset="0"/>
              <a:buChar char="•"/>
            </a:pPr>
            <a:r>
              <a:rPr kumimoji="1" lang="en-US" altLang="ko-Kore-US" sz="3000" dirty="0"/>
              <a:t>Easy to sign up and use through the application</a:t>
            </a:r>
            <a:endParaRPr kumimoji="1" lang="ko-Kore-US" altLang="en-US" sz="3000" dirty="0"/>
          </a:p>
        </p:txBody>
      </p:sp>
      <p:pic>
        <p:nvPicPr>
          <p:cNvPr id="10" name="내용 개체 틀 9">
            <a:extLst>
              <a:ext uri="{FF2B5EF4-FFF2-40B4-BE49-F238E27FC236}">
                <a16:creationId xmlns:a16="http://schemas.microsoft.com/office/drawing/2014/main" id="{4076275C-63E0-D045-BB06-DC1125B3C62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54954" y="2452390"/>
            <a:ext cx="3783105" cy="3783105"/>
          </a:xfrm>
        </p:spPr>
      </p:pic>
    </p:spTree>
    <p:extLst>
      <p:ext uri="{BB962C8B-B14F-4D97-AF65-F5344CB8AC3E}">
        <p14:creationId xmlns:p14="http://schemas.microsoft.com/office/powerpoint/2010/main" val="873705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SWOT: Strengths</a:t>
            </a:r>
          </a:p>
        </p:txBody>
      </p:sp>
      <p:sp>
        <p:nvSpPr>
          <p:cNvPr id="7" name="TextBox 6">
            <a:extLst>
              <a:ext uri="{FF2B5EF4-FFF2-40B4-BE49-F238E27FC236}">
                <a16:creationId xmlns:a16="http://schemas.microsoft.com/office/drawing/2014/main" id="{7DFDBC94-D247-3D43-9EEB-BCB608656AEE}"/>
              </a:ext>
            </a:extLst>
          </p:cNvPr>
          <p:cNvSpPr txBox="1"/>
          <p:nvPr/>
        </p:nvSpPr>
        <p:spPr>
          <a:xfrm>
            <a:off x="6508376" y="3926541"/>
            <a:ext cx="4649954" cy="1477328"/>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Home caring </a:t>
            </a:r>
          </a:p>
          <a:p>
            <a:pPr marL="285750" indent="-285750">
              <a:buFont typeface="Arial" panose="020B0604020202020204" pitchFamily="34" charset="0"/>
              <a:buChar char="•"/>
            </a:pPr>
            <a:endParaRPr kumimoji="1" lang="en-US" altLang="ko-Kore-US" sz="3000" dirty="0"/>
          </a:p>
          <a:p>
            <a:pPr marL="285750" indent="-285750">
              <a:buFont typeface="Arial" panose="020B0604020202020204" pitchFamily="34" charset="0"/>
              <a:buChar char="•"/>
            </a:pPr>
            <a:r>
              <a:rPr kumimoji="1" lang="en-US" altLang="ko-Kore-US" sz="3000" dirty="0"/>
              <a:t>Local charities </a:t>
            </a:r>
            <a:endParaRPr kumimoji="1" lang="ko-Kore-US" altLang="en-US" sz="3000" dirty="0"/>
          </a:p>
        </p:txBody>
      </p:sp>
      <p:pic>
        <p:nvPicPr>
          <p:cNvPr id="10" name="내용 개체 틀 9">
            <a:extLst>
              <a:ext uri="{FF2B5EF4-FFF2-40B4-BE49-F238E27FC236}">
                <a16:creationId xmlns:a16="http://schemas.microsoft.com/office/drawing/2014/main" id="{B57D83FB-1009-1249-8EC9-3BA2ACC4401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06072" y="2450404"/>
            <a:ext cx="3765176" cy="3765176"/>
          </a:xfrm>
        </p:spPr>
      </p:pic>
    </p:spTree>
    <p:extLst>
      <p:ext uri="{BB962C8B-B14F-4D97-AF65-F5344CB8AC3E}">
        <p14:creationId xmlns:p14="http://schemas.microsoft.com/office/powerpoint/2010/main" val="2287735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SWOT: Weaknesses </a:t>
            </a:r>
          </a:p>
        </p:txBody>
      </p:sp>
      <p:pic>
        <p:nvPicPr>
          <p:cNvPr id="6" name="내용 개체 틀 5">
            <a:extLst>
              <a:ext uri="{FF2B5EF4-FFF2-40B4-BE49-F238E27FC236}">
                <a16:creationId xmlns:a16="http://schemas.microsoft.com/office/drawing/2014/main" id="{58D5E8D9-3D27-7246-8FAA-7B8E4F98FCF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452283" y="2782545"/>
            <a:ext cx="3263152" cy="3263152"/>
          </a:xfrm>
        </p:spPr>
      </p:pic>
      <p:sp>
        <p:nvSpPr>
          <p:cNvPr id="7" name="TextBox 6">
            <a:extLst>
              <a:ext uri="{FF2B5EF4-FFF2-40B4-BE49-F238E27FC236}">
                <a16:creationId xmlns:a16="http://schemas.microsoft.com/office/drawing/2014/main" id="{BDADD89E-6509-914B-9D25-259408FA7E7F}"/>
              </a:ext>
            </a:extLst>
          </p:cNvPr>
          <p:cNvSpPr txBox="1"/>
          <p:nvPr/>
        </p:nvSpPr>
        <p:spPr>
          <a:xfrm>
            <a:off x="5780287" y="3675457"/>
            <a:ext cx="6178294" cy="1477328"/>
          </a:xfrm>
          <a:prstGeom prst="rect">
            <a:avLst/>
          </a:prstGeom>
          <a:noFill/>
        </p:spPr>
        <p:txBody>
          <a:bodyPr wrap="none" rtlCol="0">
            <a:spAutoFit/>
          </a:bodyPr>
          <a:lstStyle/>
          <a:p>
            <a:pPr marL="285750" indent="-285750">
              <a:buFont typeface="Arial" panose="020B0604020202020204" pitchFamily="34" charset="0"/>
              <a:buChar char="•"/>
            </a:pPr>
            <a:r>
              <a:rPr kumimoji="1" lang="en-US" altLang="ko-Kore-US" sz="3000" dirty="0"/>
              <a:t>Large number of aged people</a:t>
            </a:r>
          </a:p>
          <a:p>
            <a:pPr marL="285750" indent="-285750">
              <a:buFont typeface="Arial" panose="020B0604020202020204" pitchFamily="34" charset="0"/>
              <a:buChar char="•"/>
            </a:pPr>
            <a:endParaRPr kumimoji="1" lang="en-US" altLang="ko-Kore-US" sz="3000" dirty="0"/>
          </a:p>
          <a:p>
            <a:pPr marL="285750" indent="-285750">
              <a:buFont typeface="Arial" panose="020B0604020202020204" pitchFamily="34" charset="0"/>
              <a:buChar char="•"/>
            </a:pPr>
            <a:r>
              <a:rPr kumimoji="1" lang="en-US" altLang="ko-Kore-US" sz="3000" dirty="0"/>
              <a:t>Less availability of the nurses </a:t>
            </a:r>
            <a:endParaRPr kumimoji="1" lang="ko-Kore-US" altLang="en-US" sz="3000" dirty="0"/>
          </a:p>
        </p:txBody>
      </p:sp>
    </p:spTree>
    <p:extLst>
      <p:ext uri="{BB962C8B-B14F-4D97-AF65-F5344CB8AC3E}">
        <p14:creationId xmlns:p14="http://schemas.microsoft.com/office/powerpoint/2010/main" val="341621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SWOT: Weaknesses </a:t>
            </a:r>
          </a:p>
        </p:txBody>
      </p:sp>
      <p:pic>
        <p:nvPicPr>
          <p:cNvPr id="7" name="내용 개체 틀 6">
            <a:extLst>
              <a:ext uri="{FF2B5EF4-FFF2-40B4-BE49-F238E27FC236}">
                <a16:creationId xmlns:a16="http://schemas.microsoft.com/office/drawing/2014/main" id="{BDE19BFD-C335-3B40-85C8-96BED1E038C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66989" y="2603500"/>
            <a:ext cx="3483699" cy="3483699"/>
          </a:xfrm>
        </p:spPr>
      </p:pic>
      <p:sp>
        <p:nvSpPr>
          <p:cNvPr id="9" name="TextBox 8">
            <a:extLst>
              <a:ext uri="{FF2B5EF4-FFF2-40B4-BE49-F238E27FC236}">
                <a16:creationId xmlns:a16="http://schemas.microsoft.com/office/drawing/2014/main" id="{744BB050-7EF9-DF45-8BF9-073CB2C26E42}"/>
              </a:ext>
            </a:extLst>
          </p:cNvPr>
          <p:cNvSpPr txBox="1"/>
          <p:nvPr/>
        </p:nvSpPr>
        <p:spPr>
          <a:xfrm>
            <a:off x="6059984" y="3180520"/>
            <a:ext cx="5022574" cy="1938992"/>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High expenditure </a:t>
            </a:r>
          </a:p>
          <a:p>
            <a:pPr marL="285750" indent="-285750">
              <a:buFont typeface="Arial" panose="020B0604020202020204" pitchFamily="34" charset="0"/>
              <a:buChar char="•"/>
            </a:pPr>
            <a:endParaRPr kumimoji="1" lang="en-US" altLang="ko-Kore-US" sz="3000" dirty="0"/>
          </a:p>
          <a:p>
            <a:pPr marL="285750" indent="-285750">
              <a:buFont typeface="Arial" panose="020B0604020202020204" pitchFamily="34" charset="0"/>
              <a:buChar char="•"/>
            </a:pPr>
            <a:r>
              <a:rPr kumimoji="1" lang="en-US" altLang="ko-Kore-US" sz="3000" dirty="0"/>
              <a:t>Using technology devices </a:t>
            </a:r>
            <a:endParaRPr kumimoji="1" lang="ko-Kore-US" altLang="en-US" sz="3000" dirty="0"/>
          </a:p>
        </p:txBody>
      </p:sp>
    </p:spTree>
    <p:extLst>
      <p:ext uri="{BB962C8B-B14F-4D97-AF65-F5344CB8AC3E}">
        <p14:creationId xmlns:p14="http://schemas.microsoft.com/office/powerpoint/2010/main" val="729381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SWOT: Opportunities </a:t>
            </a:r>
          </a:p>
        </p:txBody>
      </p:sp>
      <p:pic>
        <p:nvPicPr>
          <p:cNvPr id="7" name="내용 개체 틀 6">
            <a:extLst>
              <a:ext uri="{FF2B5EF4-FFF2-40B4-BE49-F238E27FC236}">
                <a16:creationId xmlns:a16="http://schemas.microsoft.com/office/drawing/2014/main" id="{B70CA745-9771-4E4B-B508-3A06CC631F0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97843" y="2303182"/>
            <a:ext cx="4958023" cy="3716618"/>
          </a:xfrm>
        </p:spPr>
      </p:pic>
      <p:sp>
        <p:nvSpPr>
          <p:cNvPr id="9" name="TextBox 8">
            <a:extLst>
              <a:ext uri="{FF2B5EF4-FFF2-40B4-BE49-F238E27FC236}">
                <a16:creationId xmlns:a16="http://schemas.microsoft.com/office/drawing/2014/main" id="{5B5FE26D-7738-5E4B-82F9-5263366E2135}"/>
              </a:ext>
            </a:extLst>
          </p:cNvPr>
          <p:cNvSpPr txBox="1"/>
          <p:nvPr/>
        </p:nvSpPr>
        <p:spPr>
          <a:xfrm>
            <a:off x="6096000" y="3699826"/>
            <a:ext cx="4505739" cy="1107996"/>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Community support </a:t>
            </a:r>
          </a:p>
          <a:p>
            <a:pPr marL="285750" indent="-285750">
              <a:buFont typeface="Arial" panose="020B0604020202020204" pitchFamily="34" charset="0"/>
              <a:buChar char="•"/>
            </a:pPr>
            <a:endParaRPr kumimoji="1" lang="en-US" altLang="ko-Kore-US" dirty="0"/>
          </a:p>
          <a:p>
            <a:endParaRPr kumimoji="1" lang="ko-Kore-US" altLang="en-US" dirty="0"/>
          </a:p>
        </p:txBody>
      </p:sp>
    </p:spTree>
    <p:extLst>
      <p:ext uri="{BB962C8B-B14F-4D97-AF65-F5344CB8AC3E}">
        <p14:creationId xmlns:p14="http://schemas.microsoft.com/office/powerpoint/2010/main" val="11522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SWOT: Opportunities </a:t>
            </a:r>
          </a:p>
        </p:txBody>
      </p:sp>
      <p:pic>
        <p:nvPicPr>
          <p:cNvPr id="7" name="내용 개체 틀 6">
            <a:extLst>
              <a:ext uri="{FF2B5EF4-FFF2-40B4-BE49-F238E27FC236}">
                <a16:creationId xmlns:a16="http://schemas.microsoft.com/office/drawing/2014/main" id="{194E2D37-6427-034A-85E0-D28D33B5AC9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10501" y="2616751"/>
            <a:ext cx="4825159" cy="3558761"/>
          </a:xfrm>
        </p:spPr>
      </p:pic>
      <p:sp>
        <p:nvSpPr>
          <p:cNvPr id="9" name="TextBox 8">
            <a:extLst>
              <a:ext uri="{FF2B5EF4-FFF2-40B4-BE49-F238E27FC236}">
                <a16:creationId xmlns:a16="http://schemas.microsoft.com/office/drawing/2014/main" id="{47BE84D8-AC52-3647-A296-0A48BCF5B64E}"/>
              </a:ext>
            </a:extLst>
          </p:cNvPr>
          <p:cNvSpPr txBox="1"/>
          <p:nvPr/>
        </p:nvSpPr>
        <p:spPr>
          <a:xfrm>
            <a:off x="6285282" y="4026799"/>
            <a:ext cx="3481571" cy="553998"/>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Donors </a:t>
            </a:r>
            <a:endParaRPr kumimoji="1" lang="ko-Kore-US" altLang="en-US" sz="3000" dirty="0"/>
          </a:p>
        </p:txBody>
      </p:sp>
    </p:spTree>
    <p:extLst>
      <p:ext uri="{BB962C8B-B14F-4D97-AF65-F5344CB8AC3E}">
        <p14:creationId xmlns:p14="http://schemas.microsoft.com/office/powerpoint/2010/main" val="510799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516611"/>
            <a:ext cx="10515600" cy="1325563"/>
          </a:xfrm>
        </p:spPr>
        <p:txBody>
          <a:bodyPr>
            <a:normAutofit/>
          </a:bodyPr>
          <a:lstStyle/>
          <a:p>
            <a:pPr algn="ctr"/>
            <a:r>
              <a:rPr lang="en-US" dirty="0"/>
              <a:t>SWOT: Threats </a:t>
            </a:r>
          </a:p>
        </p:txBody>
      </p:sp>
      <p:pic>
        <p:nvPicPr>
          <p:cNvPr id="7" name="내용 개체 틀 6">
            <a:extLst>
              <a:ext uri="{FF2B5EF4-FFF2-40B4-BE49-F238E27FC236}">
                <a16:creationId xmlns:a16="http://schemas.microsoft.com/office/drawing/2014/main" id="{3D13167D-CCB4-184B-8C0D-8ED513333F5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11203" y="2504661"/>
            <a:ext cx="5233936" cy="3515139"/>
          </a:xfrm>
        </p:spPr>
      </p:pic>
      <p:sp>
        <p:nvSpPr>
          <p:cNvPr id="9" name="TextBox 8">
            <a:extLst>
              <a:ext uri="{FF2B5EF4-FFF2-40B4-BE49-F238E27FC236}">
                <a16:creationId xmlns:a16="http://schemas.microsoft.com/office/drawing/2014/main" id="{721F53C6-0E44-C14B-AF7E-2586BCAE3BCB}"/>
              </a:ext>
            </a:extLst>
          </p:cNvPr>
          <p:cNvSpPr txBox="1"/>
          <p:nvPr/>
        </p:nvSpPr>
        <p:spPr>
          <a:xfrm>
            <a:off x="6679096" y="3800565"/>
            <a:ext cx="3922644" cy="1477328"/>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Privacy </a:t>
            </a:r>
          </a:p>
          <a:p>
            <a:pPr marL="285750" indent="-285750">
              <a:buFont typeface="Arial" panose="020B0604020202020204" pitchFamily="34" charset="0"/>
              <a:buChar char="•"/>
            </a:pPr>
            <a:endParaRPr kumimoji="1" lang="en-US" altLang="ko-Kore-US" sz="3000" dirty="0"/>
          </a:p>
          <a:p>
            <a:pPr marL="285750" indent="-285750">
              <a:buFont typeface="Arial" panose="020B0604020202020204" pitchFamily="34" charset="0"/>
              <a:buChar char="•"/>
            </a:pPr>
            <a:r>
              <a:rPr kumimoji="1" lang="en-US" altLang="ko-Kore-US" sz="3000" dirty="0"/>
              <a:t>Stiff competition </a:t>
            </a:r>
            <a:endParaRPr kumimoji="1" lang="ko-Kore-US" altLang="en-US" sz="3000" dirty="0"/>
          </a:p>
        </p:txBody>
      </p:sp>
    </p:spTree>
    <p:extLst>
      <p:ext uri="{BB962C8B-B14F-4D97-AF65-F5344CB8AC3E}">
        <p14:creationId xmlns:p14="http://schemas.microsoft.com/office/powerpoint/2010/main" val="1762490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SWOT: Threats </a:t>
            </a:r>
          </a:p>
        </p:txBody>
      </p:sp>
      <p:pic>
        <p:nvPicPr>
          <p:cNvPr id="8" name="내용 개체 틀 7">
            <a:extLst>
              <a:ext uri="{FF2B5EF4-FFF2-40B4-BE49-F238E27FC236}">
                <a16:creationId xmlns:a16="http://schemas.microsoft.com/office/drawing/2014/main" id="{8BACC45C-CFF2-AF47-9AF5-583CDDB73F5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95130" y="2469564"/>
            <a:ext cx="4825159" cy="3785462"/>
          </a:xfrm>
        </p:spPr>
      </p:pic>
      <p:sp>
        <p:nvSpPr>
          <p:cNvPr id="10" name="TextBox 9">
            <a:extLst>
              <a:ext uri="{FF2B5EF4-FFF2-40B4-BE49-F238E27FC236}">
                <a16:creationId xmlns:a16="http://schemas.microsoft.com/office/drawing/2014/main" id="{1E10FF79-1C1A-804C-9447-CE1D6D931001}"/>
              </a:ext>
            </a:extLst>
          </p:cNvPr>
          <p:cNvSpPr txBox="1"/>
          <p:nvPr/>
        </p:nvSpPr>
        <p:spPr>
          <a:xfrm>
            <a:off x="6321288" y="4177629"/>
            <a:ext cx="4333461" cy="553998"/>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Financial constraint </a:t>
            </a:r>
            <a:endParaRPr kumimoji="1" lang="ko-Kore-US" altLang="en-US" sz="3000" dirty="0"/>
          </a:p>
        </p:txBody>
      </p:sp>
    </p:spTree>
    <p:extLst>
      <p:ext uri="{BB962C8B-B14F-4D97-AF65-F5344CB8AC3E}">
        <p14:creationId xmlns:p14="http://schemas.microsoft.com/office/powerpoint/2010/main" val="3943063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4000" dirty="0"/>
              <a:t>Initial financials </a:t>
            </a:r>
          </a:p>
        </p:txBody>
      </p:sp>
      <p:pic>
        <p:nvPicPr>
          <p:cNvPr id="8" name="내용 개체 틀 7">
            <a:extLst>
              <a:ext uri="{FF2B5EF4-FFF2-40B4-BE49-F238E27FC236}">
                <a16:creationId xmlns:a16="http://schemas.microsoft.com/office/drawing/2014/main" id="{FC03083D-214B-D445-AB79-A407F32827E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54954" y="2603500"/>
            <a:ext cx="4026646" cy="3416300"/>
          </a:xfrm>
        </p:spPr>
      </p:pic>
      <p:sp>
        <p:nvSpPr>
          <p:cNvPr id="9" name="TextBox 8">
            <a:extLst>
              <a:ext uri="{FF2B5EF4-FFF2-40B4-BE49-F238E27FC236}">
                <a16:creationId xmlns:a16="http://schemas.microsoft.com/office/drawing/2014/main" id="{6ACB2856-7815-DE40-8C04-91E98CBE1669}"/>
              </a:ext>
            </a:extLst>
          </p:cNvPr>
          <p:cNvSpPr txBox="1"/>
          <p:nvPr/>
        </p:nvSpPr>
        <p:spPr>
          <a:xfrm>
            <a:off x="6546574" y="2695813"/>
            <a:ext cx="4490472" cy="3323987"/>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Build-up application </a:t>
            </a:r>
          </a:p>
          <a:p>
            <a:pPr marL="285750" indent="-285750">
              <a:buFont typeface="Arial" panose="020B0604020202020204" pitchFamily="34" charset="0"/>
              <a:buChar char="•"/>
            </a:pPr>
            <a:endParaRPr kumimoji="1" lang="en-US" altLang="ko-Kore-US" sz="3000" dirty="0"/>
          </a:p>
          <a:p>
            <a:pPr marL="285750" indent="-285750">
              <a:buFont typeface="Arial" panose="020B0604020202020204" pitchFamily="34" charset="0"/>
              <a:buChar char="•"/>
            </a:pPr>
            <a:r>
              <a:rPr kumimoji="1" lang="en-US" altLang="ko-Kore-US" sz="3000" dirty="0"/>
              <a:t> Marketing </a:t>
            </a:r>
          </a:p>
          <a:p>
            <a:pPr marL="285750" indent="-285750">
              <a:buFont typeface="Arial" panose="020B0604020202020204" pitchFamily="34" charset="0"/>
              <a:buChar char="•"/>
            </a:pPr>
            <a:endParaRPr kumimoji="1" lang="en-US" altLang="ko-Kore-US" sz="3000" dirty="0"/>
          </a:p>
          <a:p>
            <a:pPr marL="285750" indent="-285750">
              <a:buFont typeface="Arial" panose="020B0604020202020204" pitchFamily="34" charset="0"/>
              <a:buChar char="•"/>
            </a:pPr>
            <a:r>
              <a:rPr kumimoji="1" lang="en-US" altLang="ko-Kore-US" sz="3000" dirty="0"/>
              <a:t>Medicare personnel </a:t>
            </a:r>
          </a:p>
          <a:p>
            <a:pPr marL="285750" indent="-285750">
              <a:buFont typeface="Arial" panose="020B0604020202020204" pitchFamily="34" charset="0"/>
              <a:buChar char="•"/>
            </a:pPr>
            <a:endParaRPr kumimoji="1" lang="en-US" altLang="ko-Kore-US" sz="3000" dirty="0"/>
          </a:p>
          <a:p>
            <a:pPr marL="285750" indent="-285750">
              <a:buFont typeface="Arial" panose="020B0604020202020204" pitchFamily="34" charset="0"/>
              <a:buChar char="•"/>
            </a:pPr>
            <a:r>
              <a:rPr kumimoji="1" lang="en-US" altLang="ko-Kore-US" sz="3000" dirty="0"/>
              <a:t>Other </a:t>
            </a:r>
            <a:endParaRPr kumimoji="1" lang="ko-Kore-US" altLang="en-US" sz="3000" dirty="0"/>
          </a:p>
        </p:txBody>
      </p:sp>
    </p:spTree>
    <p:extLst>
      <p:ext uri="{BB962C8B-B14F-4D97-AF65-F5344CB8AC3E}">
        <p14:creationId xmlns:p14="http://schemas.microsoft.com/office/powerpoint/2010/main" val="2346636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54954" y="543339"/>
            <a:ext cx="8761413" cy="1510748"/>
          </a:xfrm>
        </p:spPr>
        <p:txBody>
          <a:bodyPr>
            <a:normAutofit/>
          </a:bodyPr>
          <a:lstStyle/>
          <a:p>
            <a:pPr algn="ctr"/>
            <a:r>
              <a:rPr lang="en-US" sz="4000" dirty="0"/>
              <a:t>Budgets </a:t>
            </a:r>
          </a:p>
        </p:txBody>
      </p:sp>
      <p:pic>
        <p:nvPicPr>
          <p:cNvPr id="7" name="내용 개체 틀 6">
            <a:extLst>
              <a:ext uri="{FF2B5EF4-FFF2-40B4-BE49-F238E27FC236}">
                <a16:creationId xmlns:a16="http://schemas.microsoft.com/office/drawing/2014/main" id="{9BF3CD80-7280-1240-805B-CB471688CB4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99247" y="2609399"/>
            <a:ext cx="4607858" cy="3705262"/>
          </a:xfrm>
        </p:spPr>
      </p:pic>
      <p:sp>
        <p:nvSpPr>
          <p:cNvPr id="14" name="TextBox 13">
            <a:extLst>
              <a:ext uri="{FF2B5EF4-FFF2-40B4-BE49-F238E27FC236}">
                <a16:creationId xmlns:a16="http://schemas.microsoft.com/office/drawing/2014/main" id="{42F4A3E0-4C3E-784A-BEE5-C2FFAFD298DD}"/>
              </a:ext>
            </a:extLst>
          </p:cNvPr>
          <p:cNvSpPr txBox="1"/>
          <p:nvPr/>
        </p:nvSpPr>
        <p:spPr>
          <a:xfrm>
            <a:off x="6096000" y="2609399"/>
            <a:ext cx="5880847" cy="3785652"/>
          </a:xfrm>
          <a:prstGeom prst="rect">
            <a:avLst/>
          </a:prstGeom>
          <a:noFill/>
        </p:spPr>
        <p:txBody>
          <a:bodyPr wrap="square" rtlCol="0">
            <a:spAutoFit/>
          </a:bodyPr>
          <a:lstStyle/>
          <a:p>
            <a:r>
              <a:rPr kumimoji="1" lang="en-US" altLang="ko-Kore-US" sz="4000" dirty="0">
                <a:solidFill>
                  <a:schemeClr val="tx2"/>
                </a:solidFill>
              </a:rPr>
              <a:t>1 year </a:t>
            </a:r>
            <a:endParaRPr kumimoji="1" lang="en-US" altLang="ko-Kore-US" sz="2400" dirty="0"/>
          </a:p>
          <a:p>
            <a:pPr marL="285750" indent="-285750">
              <a:buFont typeface="Arial" panose="020B0604020202020204" pitchFamily="34" charset="0"/>
              <a:buChar char="•"/>
            </a:pPr>
            <a:r>
              <a:rPr kumimoji="1" lang="en-US" altLang="ko-Kore-US" sz="2400" dirty="0"/>
              <a:t>Build-up application: $3,000</a:t>
            </a:r>
          </a:p>
          <a:p>
            <a:pPr marL="285750" indent="-285750">
              <a:buFont typeface="Arial" panose="020B0604020202020204" pitchFamily="34" charset="0"/>
              <a:buChar char="•"/>
            </a:pPr>
            <a:r>
              <a:rPr kumimoji="1" lang="en-US" altLang="ko-Kore-US" sz="2400" dirty="0"/>
              <a:t>Marketing: $7,000</a:t>
            </a:r>
          </a:p>
          <a:p>
            <a:pPr marL="285750" indent="-285750">
              <a:buFont typeface="Arial" panose="020B0604020202020204" pitchFamily="34" charset="0"/>
              <a:buChar char="•"/>
            </a:pPr>
            <a:r>
              <a:rPr kumimoji="1" lang="en-US" altLang="ko-Kore-US" sz="2400" dirty="0"/>
              <a:t>Medicare personnel (Staffs, Labors): $50,000</a:t>
            </a:r>
          </a:p>
          <a:p>
            <a:pPr marL="285750" indent="-285750">
              <a:buFont typeface="Arial" panose="020B0604020202020204" pitchFamily="34" charset="0"/>
              <a:buChar char="•"/>
            </a:pPr>
            <a:r>
              <a:rPr kumimoji="1" lang="en-US" altLang="ko-Kore-US" sz="2400" dirty="0"/>
              <a:t>Other: $20,000</a:t>
            </a:r>
          </a:p>
          <a:p>
            <a:endParaRPr kumimoji="1" lang="en-US" altLang="ko-Kore-US" sz="4000" dirty="0"/>
          </a:p>
          <a:p>
            <a:pPr marL="285750" indent="-285750">
              <a:buFont typeface="Arial" panose="020B0604020202020204" pitchFamily="34" charset="0"/>
              <a:buChar char="•"/>
            </a:pPr>
            <a:r>
              <a:rPr kumimoji="1" lang="en-US" altLang="ko-Kore-US" sz="4000" dirty="0"/>
              <a:t>Total: $80,000</a:t>
            </a:r>
            <a:endParaRPr kumimoji="1" lang="ko-Kore-US" altLang="en-US" sz="4000" dirty="0"/>
          </a:p>
        </p:txBody>
      </p:sp>
    </p:spTree>
    <p:extLst>
      <p:ext uri="{BB962C8B-B14F-4D97-AF65-F5344CB8AC3E}">
        <p14:creationId xmlns:p14="http://schemas.microsoft.com/office/powerpoint/2010/main" val="2239903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4000" dirty="0"/>
              <a:t>Market sector </a:t>
            </a:r>
          </a:p>
        </p:txBody>
      </p:sp>
      <p:pic>
        <p:nvPicPr>
          <p:cNvPr id="8" name="내용 개체 틀 7">
            <a:extLst>
              <a:ext uri="{FF2B5EF4-FFF2-40B4-BE49-F238E27FC236}">
                <a16:creationId xmlns:a16="http://schemas.microsoft.com/office/drawing/2014/main" id="{7050AA4D-43B7-E64A-970B-314A539603F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99247" y="2468032"/>
            <a:ext cx="4661647" cy="3849670"/>
          </a:xfrm>
        </p:spPr>
      </p:pic>
      <p:sp>
        <p:nvSpPr>
          <p:cNvPr id="9" name="TextBox 8">
            <a:extLst>
              <a:ext uri="{FF2B5EF4-FFF2-40B4-BE49-F238E27FC236}">
                <a16:creationId xmlns:a16="http://schemas.microsoft.com/office/drawing/2014/main" id="{EE22563F-D4F2-DA49-B8EE-31BADF2F3ADF}"/>
              </a:ext>
            </a:extLst>
          </p:cNvPr>
          <p:cNvSpPr txBox="1"/>
          <p:nvPr/>
        </p:nvSpPr>
        <p:spPr>
          <a:xfrm>
            <a:off x="6096000" y="3309652"/>
            <a:ext cx="5565913" cy="1938992"/>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Aged population </a:t>
            </a:r>
          </a:p>
          <a:p>
            <a:endParaRPr kumimoji="1" lang="en-US" altLang="ko-Kore-US" sz="3000" dirty="0"/>
          </a:p>
          <a:p>
            <a:pPr marL="285750" indent="-285750">
              <a:buFont typeface="Arial" panose="020B0604020202020204" pitchFamily="34" charset="0"/>
              <a:buChar char="•"/>
            </a:pPr>
            <a:r>
              <a:rPr kumimoji="1" lang="en-US" altLang="ko-Kore-US" sz="3000" dirty="0"/>
              <a:t>Privately paying residents or Medicare patients</a:t>
            </a:r>
            <a:endParaRPr kumimoji="1" lang="ko-Kore-US" altLang="en-US" sz="3000" dirty="0"/>
          </a:p>
        </p:txBody>
      </p:sp>
    </p:spTree>
    <p:extLst>
      <p:ext uri="{BB962C8B-B14F-4D97-AF65-F5344CB8AC3E}">
        <p14:creationId xmlns:p14="http://schemas.microsoft.com/office/powerpoint/2010/main" val="4105584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Organizational structure</a:t>
            </a:r>
          </a:p>
        </p:txBody>
      </p:sp>
      <p:pic>
        <p:nvPicPr>
          <p:cNvPr id="11" name="내용 개체 틀 10">
            <a:extLst>
              <a:ext uri="{FF2B5EF4-FFF2-40B4-BE49-F238E27FC236}">
                <a16:creationId xmlns:a16="http://schemas.microsoft.com/office/drawing/2014/main" id="{1F996D1E-D378-754D-8875-6EF288B649B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49358" y="2491409"/>
            <a:ext cx="4549528" cy="3528391"/>
          </a:xfrm>
        </p:spPr>
      </p:pic>
      <p:sp>
        <p:nvSpPr>
          <p:cNvPr id="12" name="TextBox 11">
            <a:extLst>
              <a:ext uri="{FF2B5EF4-FFF2-40B4-BE49-F238E27FC236}">
                <a16:creationId xmlns:a16="http://schemas.microsoft.com/office/drawing/2014/main" id="{BAB2334E-E467-B944-BF50-D5F295D7A711}"/>
              </a:ext>
            </a:extLst>
          </p:cNvPr>
          <p:cNvSpPr txBox="1"/>
          <p:nvPr/>
        </p:nvSpPr>
        <p:spPr>
          <a:xfrm>
            <a:off x="6202017" y="3286108"/>
            <a:ext cx="4549528" cy="1938992"/>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Managing Director </a:t>
            </a:r>
          </a:p>
          <a:p>
            <a:pPr marL="285750" indent="-285750">
              <a:buFont typeface="Arial" panose="020B0604020202020204" pitchFamily="34" charset="0"/>
              <a:buChar char="•"/>
            </a:pPr>
            <a:r>
              <a:rPr kumimoji="1" lang="en-US" altLang="ko-Kore-US" sz="3000" dirty="0"/>
              <a:t>Personnel Manager</a:t>
            </a:r>
          </a:p>
          <a:p>
            <a:pPr marL="285750" indent="-285750">
              <a:buFont typeface="Arial" panose="020B0604020202020204" pitchFamily="34" charset="0"/>
              <a:buChar char="•"/>
            </a:pPr>
            <a:r>
              <a:rPr kumimoji="1" lang="en-US" altLang="ko-Kore-US" sz="3000" dirty="0"/>
              <a:t>Experts </a:t>
            </a:r>
          </a:p>
          <a:p>
            <a:pPr marL="285750" indent="-285750">
              <a:buFont typeface="Arial" panose="020B0604020202020204" pitchFamily="34" charset="0"/>
              <a:buChar char="•"/>
            </a:pPr>
            <a:r>
              <a:rPr kumimoji="1" lang="en-US" altLang="ko-Kore-US" sz="3000" dirty="0"/>
              <a:t>Employees </a:t>
            </a:r>
            <a:endParaRPr kumimoji="1" lang="ko-Kore-US" altLang="en-US" sz="3000" dirty="0"/>
          </a:p>
        </p:txBody>
      </p:sp>
    </p:spTree>
    <p:extLst>
      <p:ext uri="{BB962C8B-B14F-4D97-AF65-F5344CB8AC3E}">
        <p14:creationId xmlns:p14="http://schemas.microsoft.com/office/powerpoint/2010/main" val="3758802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Funding model &amp; plan</a:t>
            </a:r>
          </a:p>
        </p:txBody>
      </p:sp>
      <p:pic>
        <p:nvPicPr>
          <p:cNvPr id="7" name="내용 개체 틀 6">
            <a:extLst>
              <a:ext uri="{FF2B5EF4-FFF2-40B4-BE49-F238E27FC236}">
                <a16:creationId xmlns:a16="http://schemas.microsoft.com/office/drawing/2014/main" id="{F4196236-13EC-A94E-9EB0-CB29BFAC2A8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57388" y="2603500"/>
            <a:ext cx="4929086" cy="3547448"/>
          </a:xfrm>
        </p:spPr>
      </p:pic>
      <p:sp>
        <p:nvSpPr>
          <p:cNvPr id="9" name="TextBox 8">
            <a:extLst>
              <a:ext uri="{FF2B5EF4-FFF2-40B4-BE49-F238E27FC236}">
                <a16:creationId xmlns:a16="http://schemas.microsoft.com/office/drawing/2014/main" id="{622F38DB-6ED9-3141-95D8-126888B1D9A5}"/>
              </a:ext>
            </a:extLst>
          </p:cNvPr>
          <p:cNvSpPr txBox="1"/>
          <p:nvPr/>
        </p:nvSpPr>
        <p:spPr>
          <a:xfrm>
            <a:off x="6121214" y="3682521"/>
            <a:ext cx="5461185" cy="553998"/>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Monthly subscription type </a:t>
            </a:r>
          </a:p>
        </p:txBody>
      </p:sp>
    </p:spTree>
    <p:extLst>
      <p:ext uri="{BB962C8B-B14F-4D97-AF65-F5344CB8AC3E}">
        <p14:creationId xmlns:p14="http://schemas.microsoft.com/office/powerpoint/2010/main" val="3321313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a:r>
              <a:rPr lang="en-US" dirty="0"/>
              <a:t>Goal of Blessings</a:t>
            </a:r>
            <a:br>
              <a:rPr lang="en-US" dirty="0"/>
            </a:br>
            <a:r>
              <a:rPr lang="en-US" dirty="0"/>
              <a:t> House Nursing Home</a:t>
            </a:r>
          </a:p>
        </p:txBody>
      </p:sp>
      <p:pic>
        <p:nvPicPr>
          <p:cNvPr id="8" name="내용 개체 틀 7">
            <a:extLst>
              <a:ext uri="{FF2B5EF4-FFF2-40B4-BE49-F238E27FC236}">
                <a16:creationId xmlns:a16="http://schemas.microsoft.com/office/drawing/2014/main" id="{984E1AAF-265A-F448-81E0-A2558245C0E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36104" y="2416589"/>
            <a:ext cx="4545496" cy="3790122"/>
          </a:xfrm>
        </p:spPr>
      </p:pic>
      <p:sp>
        <p:nvSpPr>
          <p:cNvPr id="9" name="TextBox 8">
            <a:extLst>
              <a:ext uri="{FF2B5EF4-FFF2-40B4-BE49-F238E27FC236}">
                <a16:creationId xmlns:a16="http://schemas.microsoft.com/office/drawing/2014/main" id="{B453DAA8-A898-3649-9A3F-8620ED4E9D0B}"/>
              </a:ext>
            </a:extLst>
          </p:cNvPr>
          <p:cNvSpPr txBox="1"/>
          <p:nvPr/>
        </p:nvSpPr>
        <p:spPr>
          <a:xfrm>
            <a:off x="5652052" y="3849985"/>
            <a:ext cx="5691809" cy="1107996"/>
          </a:xfrm>
          <a:prstGeom prst="rect">
            <a:avLst/>
          </a:prstGeom>
          <a:noFill/>
        </p:spPr>
        <p:txBody>
          <a:bodyPr wrap="square" rtlCol="0">
            <a:spAutoFit/>
          </a:bodyPr>
          <a:lstStyle/>
          <a:p>
            <a:pPr marL="285750" indent="-285750">
              <a:buFont typeface="Arial" panose="020B0604020202020204" pitchFamily="34" charset="0"/>
              <a:buChar char="•"/>
            </a:pPr>
            <a:r>
              <a:rPr kumimoji="1" lang="en-US" altLang="ko-Kore-US" sz="3000" dirty="0"/>
              <a:t>Better life for aged people </a:t>
            </a:r>
          </a:p>
          <a:p>
            <a:pPr marL="285750" indent="-285750">
              <a:buFont typeface="Arial" panose="020B0604020202020204" pitchFamily="34" charset="0"/>
              <a:buChar char="•"/>
            </a:pPr>
            <a:endParaRPr kumimoji="1" lang="en-US" altLang="ko-Kore-US" dirty="0"/>
          </a:p>
          <a:p>
            <a:pPr marL="285750" indent="-285750">
              <a:buFont typeface="Arial" panose="020B0604020202020204" pitchFamily="34" charset="0"/>
              <a:buChar char="•"/>
            </a:pPr>
            <a:endParaRPr kumimoji="1" lang="ko-Kore-US" altLang="en-US" dirty="0"/>
          </a:p>
        </p:txBody>
      </p:sp>
    </p:spTree>
    <p:extLst>
      <p:ext uri="{BB962C8B-B14F-4D97-AF65-F5344CB8AC3E}">
        <p14:creationId xmlns:p14="http://schemas.microsoft.com/office/powerpoint/2010/main" val="1423347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4" y="1113182"/>
            <a:ext cx="8596668" cy="5466911"/>
          </a:xfrm>
        </p:spPr>
        <p:txBody>
          <a:bodyPr>
            <a:normAutofit fontScale="90000"/>
          </a:bodyPr>
          <a:lstStyle/>
          <a:p>
            <a:pPr algn="ctr"/>
            <a:r>
              <a:rPr lang="ko-Kore-US" altLang="ko-Kore-US" sz="4400" dirty="0">
                <a:solidFill>
                  <a:schemeClr val="tx1"/>
                </a:solidFill>
              </a:rPr>
              <a:t>References</a:t>
            </a:r>
            <a:br>
              <a:rPr lang="ko-Kore-US" altLang="ko-Kore-US" dirty="0"/>
            </a:br>
            <a:br>
              <a:rPr lang="en-US" altLang="ko-Kore-US" dirty="0">
                <a:solidFill>
                  <a:schemeClr val="tx1"/>
                </a:solidFill>
              </a:rPr>
            </a:br>
            <a:r>
              <a:rPr lang="ko-Kore-US" altLang="ko-Kore-US" sz="2700" dirty="0">
                <a:solidFill>
                  <a:schemeClr val="tx1"/>
                </a:solidFill>
              </a:rPr>
              <a:t>Berry, T. (2020, January 2). </a:t>
            </a:r>
            <a:r>
              <a:rPr lang="ko-Kore-US" altLang="ko-Kore-US" sz="2700" i="1" dirty="0">
                <a:solidFill>
                  <a:schemeClr val="tx1"/>
                </a:solidFill>
              </a:rPr>
              <a:t>A Standard Business Plan Outline [Updated for 2020] | Bplans</a:t>
            </a:r>
            <a:r>
              <a:rPr lang="ko-Kore-US" altLang="ko-Kore-US" sz="2700" dirty="0">
                <a:solidFill>
                  <a:schemeClr val="tx1"/>
                </a:solidFill>
              </a:rPr>
              <a:t>. Bplans Blog. </a:t>
            </a:r>
            <a:r>
              <a:rPr lang="ko-Kore-US" altLang="ko-Kore-US" sz="2700" dirty="0">
                <a:solidFill>
                  <a:schemeClr val="tx1"/>
                </a:solidFill>
                <a:hlinkClick r:id="rId3">
                  <a:extLst>
                    <a:ext uri="{A12FA001-AC4F-418D-AE19-62706E023703}">
                      <ahyp:hlinkClr xmlns:ahyp="http://schemas.microsoft.com/office/drawing/2018/hyperlinkcolor" val="tx"/>
                    </a:ext>
                  </a:extLst>
                </a:hlinkClick>
              </a:rPr>
              <a:t>https://articles.bplans.com/a-standard-business-plan-outline/</a:t>
            </a:r>
            <a:br>
              <a:rPr lang="ko-Kore-US" altLang="ko-Kore-US" sz="2700" dirty="0">
                <a:solidFill>
                  <a:schemeClr val="tx1"/>
                </a:solidFill>
              </a:rPr>
            </a:br>
            <a:br>
              <a:rPr lang="en-US" altLang="ko-Kore-US" sz="2700" dirty="0">
                <a:solidFill>
                  <a:schemeClr val="tx1"/>
                </a:solidFill>
              </a:rPr>
            </a:br>
            <a:r>
              <a:rPr lang="ko-Kore-US" altLang="ko-Kore-US" sz="2700" i="1" dirty="0">
                <a:solidFill>
                  <a:schemeClr val="tx1"/>
                </a:solidFill>
              </a:rPr>
              <a:t>SWOT Analysis</a:t>
            </a:r>
            <a:r>
              <a:rPr lang="ko-Kore-US" altLang="ko-Kore-US" sz="2700" dirty="0">
                <a:solidFill>
                  <a:schemeClr val="tx1"/>
                </a:solidFill>
              </a:rPr>
              <a:t>. (2019, July 2). REDFworkshop. </a:t>
            </a:r>
            <a:r>
              <a:rPr lang="ko-Kore-US" altLang="ko-Kore-US" sz="2700" dirty="0">
                <a:solidFill>
                  <a:schemeClr val="tx1"/>
                </a:solidFill>
                <a:hlinkClick r:id="rId4">
                  <a:extLst>
                    <a:ext uri="{A12FA001-AC4F-418D-AE19-62706E023703}">
                      <ahyp:hlinkClr xmlns:ahyp="http://schemas.microsoft.com/office/drawing/2018/hyperlinkcolor" val="tx"/>
                    </a:ext>
                  </a:extLst>
                </a:hlinkClick>
              </a:rPr>
              <a:t>https://redfworkshop.org/tool/swot-analysis/</a:t>
            </a:r>
            <a:br>
              <a:rPr lang="ko-Kore-US" altLang="ko-Kore-US" sz="2700" dirty="0">
                <a:solidFill>
                  <a:schemeClr val="tx1"/>
                </a:solidFill>
              </a:rPr>
            </a:br>
            <a:br>
              <a:rPr lang="en-US" altLang="ko-Kore-US" sz="2700" dirty="0">
                <a:solidFill>
                  <a:schemeClr val="tx1"/>
                </a:solidFill>
              </a:rPr>
            </a:br>
            <a:r>
              <a:rPr lang="ko-Kore-US" altLang="ko-Kore-US" sz="2700" dirty="0">
                <a:solidFill>
                  <a:schemeClr val="tx1"/>
                </a:solidFill>
              </a:rPr>
              <a:t>Sector, F. (2007). A business planning guide for developing a social enterprise. </a:t>
            </a:r>
            <a:r>
              <a:rPr lang="ko-Kore-US" altLang="ko-Kore-US" sz="2700" i="1" dirty="0">
                <a:solidFill>
                  <a:schemeClr val="tx1"/>
                </a:solidFill>
              </a:rPr>
              <a:t>Dalam www. forthsector. org. uk</a:t>
            </a:r>
            <a:r>
              <a:rPr lang="ko-Kore-US" altLang="ko-Kore-US" sz="2700" dirty="0">
                <a:solidFill>
                  <a:schemeClr val="tx1"/>
                </a:solidFill>
              </a:rPr>
              <a:t>.</a:t>
            </a:r>
            <a:br>
              <a:rPr lang="ko-Kore-US" altLang="ko-Kore-US" sz="2700" dirty="0"/>
            </a:br>
            <a:endParaRPr lang="en-US" sz="2700" dirty="0"/>
          </a:p>
        </p:txBody>
      </p:sp>
    </p:spTree>
    <p:extLst>
      <p:ext uri="{BB962C8B-B14F-4D97-AF65-F5344CB8AC3E}">
        <p14:creationId xmlns:p14="http://schemas.microsoft.com/office/powerpoint/2010/main" val="39636060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이온(회의실)">
  <a:themeElements>
    <a:clrScheme name="이온(회의실)">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이온(회의실)">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이온(회의실)">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{A3AFFE0C-3724-C64A-81DE-F029467FFDA4}tf10001076</Template>
  <TotalTime>249</TotalTime>
  <Words>1272</Words>
  <Application>Microsoft Macintosh PowerPoint</Application>
  <PresentationFormat>와이드스크린</PresentationFormat>
  <Paragraphs>124</Paragraphs>
  <Slides>20</Slides>
  <Notes>20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20</vt:i4>
      </vt:variant>
    </vt:vector>
  </HeadingPairs>
  <TitlesOfParts>
    <vt:vector size="25" baseType="lpstr">
      <vt:lpstr>Arial</vt:lpstr>
      <vt:lpstr>Calibri</vt:lpstr>
      <vt:lpstr>Century Gothic</vt:lpstr>
      <vt:lpstr>Wingdings 3</vt:lpstr>
      <vt:lpstr>이온(회의실)</vt:lpstr>
      <vt:lpstr>PowerPoint 프레젠테이션</vt:lpstr>
      <vt:lpstr>Why is it important?</vt:lpstr>
      <vt:lpstr>How BHNH works for our customers? </vt:lpstr>
      <vt:lpstr>Not only making profits, but it is also social entrepreurship </vt:lpstr>
      <vt:lpstr>SWOT Analysis for Blessings House Nursing Home (BHNH)</vt:lpstr>
      <vt:lpstr>SWOT: Strengths</vt:lpstr>
      <vt:lpstr>SWOT: Strengths</vt:lpstr>
      <vt:lpstr>SWOT: Weaknesses </vt:lpstr>
      <vt:lpstr>SWOT: Weaknesses </vt:lpstr>
      <vt:lpstr>SWOT: Opportunities </vt:lpstr>
      <vt:lpstr>SWOT: Opportunities </vt:lpstr>
      <vt:lpstr>SWOT: Threats </vt:lpstr>
      <vt:lpstr>SWOT: Threats </vt:lpstr>
      <vt:lpstr>Initial financials </vt:lpstr>
      <vt:lpstr>Budgets </vt:lpstr>
      <vt:lpstr>Market sector </vt:lpstr>
      <vt:lpstr>Organizational structure</vt:lpstr>
      <vt:lpstr>Funding model &amp; plan</vt:lpstr>
      <vt:lpstr>Goal of Blessings  House Nursing Home</vt:lpstr>
      <vt:lpstr>References  Berry, T. (2020, January 2). A Standard Business Plan Outline [Updated for 2020] | Bplans. Bplans Blog. https://articles.bplans.com/a-standard-business-plan-outline/  SWOT Analysis. (2019, July 2). REDFworkshop. https://redfworkshop.org/tool/swot-analysis/  Sector, F. (2007). A business planning guide for developing a social enterprise. Dalam www. forthsector. org. uk.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JUNIOR</dc:creator>
  <cp:lastModifiedBy>Kim, Seung Kyum</cp:lastModifiedBy>
  <cp:revision>26</cp:revision>
  <dcterms:created xsi:type="dcterms:W3CDTF">2020-02-20T14:13:13Z</dcterms:created>
  <dcterms:modified xsi:type="dcterms:W3CDTF">2020-02-23T22:50:34Z</dcterms:modified>
</cp:coreProperties>
</file>